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embeddedFontLs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944573-B942-4F4A-830E-2DD558FAFDC6}">
  <a:tblStyle styleId="{BA944573-B942-4F4A-830E-2DD558FAFDC6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FEF"/>
          </a:solidFill>
        </a:fill>
      </a:tcStyle>
    </a:wholeTbl>
    <a:band1H>
      <a:tcTxStyle/>
      <a:tcStyle>
        <a:tcBdr/>
        <a:fill>
          <a:solidFill>
            <a:srgbClr val="CCDED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ED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Teacher, please feel free to encourage student participation whichever way you are most comfortable: in the Zoom chat, on a previously shared Jamboard, in break out groups, or all together in a grid view.  </a:t>
            </a:r>
            <a:r>
              <a:rPr lang="en-US"/>
              <a:t> </a:t>
            </a: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=KF7OtqvIsV8</a:t>
            </a:r>
            <a:endParaRPr dirty="0"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Teacher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the platform you are comfortable with (chat, whiteboard, jamboard, etc) for students to respond and discuss a couple of them.</a:t>
            </a:r>
            <a:endParaRPr/>
          </a:p>
        </p:txBody>
      </p:sp>
      <p:sp>
        <p:nvSpPr>
          <p:cNvPr id="192" name="Google Shape;19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Ask each student to write something they like about themself. It can be private; they don't need to share it with anyone. </a:t>
            </a:r>
            <a:endParaRPr/>
          </a:p>
        </p:txBody>
      </p:sp>
      <p:sp>
        <p:nvSpPr>
          <p:cNvPr id="205" name="Google Shape;20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Two-part lesson on body images, with videos for boys and girls. </a:t>
            </a: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Script: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=5mP5RveA_tk</a:t>
            </a:r>
            <a:endParaRPr dirty="0"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=LiY8WSzY_xQ</a:t>
            </a:r>
            <a:endParaRPr dirty="0"/>
          </a:p>
        </p:txBody>
      </p:sp>
      <p:sp>
        <p:nvSpPr>
          <p:cNvPr id="124" name="Google Shape;12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Teacher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Use the platform you are comfortable with (chat, whiteboard, jamboard, etc) for students to respond and discuss a couple of them.</a:t>
            </a:r>
            <a:endParaRPr/>
          </a:p>
        </p:txBody>
      </p:sp>
      <p:sp>
        <p:nvSpPr>
          <p:cNvPr id="131" name="Google Shape;13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endParaRPr/>
          </a:p>
        </p:txBody>
      </p:sp>
      <p:sp>
        <p:nvSpPr>
          <p:cNvPr id="138" name="Google Shape;13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gradFill>
          <a:gsLst>
            <a:gs pos="0">
              <a:srgbClr val="06171C"/>
            </a:gs>
            <a:gs pos="10000">
              <a:srgbClr val="06171C"/>
            </a:gs>
            <a:gs pos="65000">
              <a:srgbClr val="134251"/>
            </a:gs>
            <a:gs pos="100000">
              <a:srgbClr val="134251"/>
            </a:gs>
          </a:gsLst>
          <a:lin ang="13500000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 descr="Large ocean wave" title="Ocean Wav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6553319" cy="685794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6095999" y="0"/>
            <a:ext cx="45732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7010639" y="1600200"/>
            <a:ext cx="4573192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2"/>
              <a:buFont typeface="Century Gothic"/>
              <a:buNone/>
              <a:defRPr sz="5402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7010639" y="5562600"/>
            <a:ext cx="4573190" cy="8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1"/>
              <a:buNone/>
              <a:defRPr sz="2001" cap="none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1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1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1980128" y="381000"/>
            <a:ext cx="9146383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 rot="5400000">
            <a:off x="4343520" y="-534591"/>
            <a:ext cx="4419600" cy="914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823015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1980127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10059431" y="6400800"/>
            <a:ext cx="1067080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7316252" y="2438142"/>
            <a:ext cx="5638800" cy="198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2400071" y="-267662"/>
            <a:ext cx="5638800" cy="73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823015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1980127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10059431" y="6400800"/>
            <a:ext cx="1067080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980129" y="588964"/>
            <a:ext cx="3658553" cy="284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1"/>
              <a:buFont typeface="Century Gothic"/>
              <a:buNone/>
              <a:defRPr sz="36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6096002" y="588964"/>
            <a:ext cx="5487829" cy="5580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70" algn="l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921"/>
              <a:buChar char="•"/>
              <a:defRPr sz="2401"/>
            </a:lvl1pPr>
            <a:lvl2pPr marL="914400" lvl="1" indent="-3302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1"/>
              <a:buChar char="•"/>
              <a:defRPr sz="2001"/>
            </a:lvl2pPr>
            <a:lvl3pPr marL="1371600" lvl="2" indent="-32009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1"/>
              <a:buChar char="•"/>
              <a:defRPr sz="1801"/>
            </a:lvl3pPr>
            <a:lvl4pPr marL="1828800" lvl="3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2"/>
          </p:nvPr>
        </p:nvSpPr>
        <p:spPr>
          <a:xfrm>
            <a:off x="1980129" y="3581400"/>
            <a:ext cx="3658553" cy="258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41"/>
              <a:buNone/>
              <a:defRPr sz="180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823015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1980127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0059431" y="6400800"/>
            <a:ext cx="1067080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6096049" y="588963"/>
            <a:ext cx="5487781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>
            <a:spLocks noGrp="1"/>
          </p:cNvSpPr>
          <p:nvPr>
            <p:ph type="pic" idx="2"/>
          </p:nvPr>
        </p:nvSpPr>
        <p:spPr>
          <a:xfrm>
            <a:off x="6309137" y="805658"/>
            <a:ext cx="5061604" cy="514667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1980129" y="588963"/>
            <a:ext cx="3658553" cy="284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1"/>
              <a:buFont typeface="Century Gothic"/>
              <a:buNone/>
              <a:defRPr sz="3600" b="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1980129" y="3581400"/>
            <a:ext cx="3658553" cy="258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41"/>
              <a:buNone/>
              <a:defRPr sz="180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823015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1980127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0059431" y="6400800"/>
            <a:ext cx="1067080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980128" y="381000"/>
            <a:ext cx="9146383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980129" y="1828800"/>
            <a:ext cx="442075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70" algn="l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921"/>
              <a:buChar char="•"/>
              <a:defRPr sz="2401"/>
            </a:lvl1pPr>
            <a:lvl2pPr marL="914400" lvl="1" indent="-3302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1"/>
              <a:buChar char="•"/>
              <a:defRPr sz="2001"/>
            </a:lvl2pPr>
            <a:lvl3pPr marL="1371600" lvl="2" indent="-32009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1"/>
              <a:buChar char="•"/>
              <a:defRPr sz="1801"/>
            </a:lvl3pPr>
            <a:lvl4pPr marL="1828800" lvl="3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6705761" y="1828800"/>
            <a:ext cx="442075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70" algn="l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921"/>
              <a:buChar char="•"/>
              <a:defRPr sz="2401"/>
            </a:lvl1pPr>
            <a:lvl2pPr marL="914400" lvl="1" indent="-3302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1"/>
              <a:buChar char="•"/>
              <a:defRPr sz="2001"/>
            </a:lvl2pPr>
            <a:lvl3pPr marL="1371600" lvl="2" indent="-32009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1"/>
              <a:buChar char="•"/>
              <a:defRPr sz="1801"/>
            </a:lvl3pPr>
            <a:lvl4pPr marL="1828800" lvl="3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823015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1980127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0059431" y="6400800"/>
            <a:ext cx="1067080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1980128" y="381000"/>
            <a:ext cx="9146383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1980128" y="1828800"/>
            <a:ext cx="9146383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4pPr>
            <a:lvl5pPr marL="2286000" lvl="4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/>
            </a:lvl5pPr>
            <a:lvl6pPr marL="2743200" lvl="5" indent="-30987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823015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1980127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059431" y="6400800"/>
            <a:ext cx="1067080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gradFill>
          <a:gsLst>
            <a:gs pos="0">
              <a:srgbClr val="06171C"/>
            </a:gs>
            <a:gs pos="10000">
              <a:srgbClr val="06171C"/>
            </a:gs>
            <a:gs pos="65000">
              <a:srgbClr val="134251"/>
            </a:gs>
            <a:gs pos="100000">
              <a:srgbClr val="134251"/>
            </a:gs>
          </a:gsLst>
          <a:lin ang="2700000" scaled="0"/>
        </a:gra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2437447" y="1616075"/>
            <a:ext cx="7317103" cy="272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1"/>
              <a:buFont typeface="Century Gothic"/>
              <a:buNone/>
              <a:defRPr sz="4801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2437449" y="4495801"/>
            <a:ext cx="731710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1"/>
              <a:buNone/>
              <a:defRPr sz="2401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1"/>
              <a:buNone/>
              <a:defRPr sz="180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823015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1980127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0059431" y="6400800"/>
            <a:ext cx="1067080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1980128" y="381000"/>
            <a:ext cx="9146383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1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1978537" y="1828800"/>
            <a:ext cx="4417702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1"/>
              <a:buNone/>
              <a:defRPr sz="2401" b="0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1"/>
              <a:buNone/>
              <a:defRPr sz="2001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1"/>
              <a:buNone/>
              <a:defRPr sz="1801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1978537" y="2743200"/>
            <a:ext cx="4417702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50" algn="l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601"/>
              <a:buChar char="•"/>
              <a:defRPr sz="2001"/>
            </a:lvl1pPr>
            <a:lvl2pPr marL="914400" lvl="1" indent="-32009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1"/>
              <a:buChar char="•"/>
              <a:defRPr sz="1801"/>
            </a:lvl2pPr>
            <a:lvl3pPr marL="1371600" lvl="2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3pPr>
            <a:lvl4pPr marL="1828800" lvl="3" indent="-29971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4pPr>
            <a:lvl5pPr marL="2286000" lvl="4" indent="-299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5pPr>
            <a:lvl6pPr marL="2743200" lvl="5" indent="-299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6pPr>
            <a:lvl7pPr marL="3200400" lvl="6" indent="-299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7pPr>
            <a:lvl8pPr marL="3657600" lvl="7" indent="-299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8pPr>
            <a:lvl9pPr marL="4114800" lvl="8" indent="-299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3"/>
          </p:nvPr>
        </p:nvSpPr>
        <p:spPr>
          <a:xfrm>
            <a:off x="6707219" y="1828800"/>
            <a:ext cx="4417702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1"/>
              <a:buNone/>
              <a:defRPr sz="2401" b="0" cap="none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1"/>
              <a:buNone/>
              <a:defRPr sz="2001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1"/>
              <a:buNone/>
              <a:defRPr sz="1801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4"/>
          </p:nvPr>
        </p:nvSpPr>
        <p:spPr>
          <a:xfrm>
            <a:off x="6707219" y="2743200"/>
            <a:ext cx="4417702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50" algn="l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601"/>
              <a:buChar char="•"/>
              <a:defRPr sz="2001"/>
            </a:lvl1pPr>
            <a:lvl2pPr marL="914400" lvl="1" indent="-32009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1"/>
              <a:buChar char="•"/>
              <a:defRPr sz="1801"/>
            </a:lvl2pPr>
            <a:lvl3pPr marL="1371600" lvl="2" indent="-3098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Char char="•"/>
              <a:defRPr sz="1600"/>
            </a:lvl3pPr>
            <a:lvl4pPr marL="1828800" lvl="3" indent="-29971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4pPr>
            <a:lvl5pPr marL="2286000" lvl="4" indent="-299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5pPr>
            <a:lvl6pPr marL="2743200" lvl="5" indent="-299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6pPr>
            <a:lvl7pPr marL="3200400" lvl="6" indent="-299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7pPr>
            <a:lvl8pPr marL="3657600" lvl="7" indent="-299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8pPr>
            <a:lvl9pPr marL="4114800" lvl="8" indent="-29972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Char char="•"/>
              <a:defRPr sz="14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823015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1980127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10059431" y="6400800"/>
            <a:ext cx="1067080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1980128" y="381000"/>
            <a:ext cx="9146383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823015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1980127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10059431" y="6400800"/>
            <a:ext cx="1067080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 descr="Large ocean wave (semitransparent)" title="Ocean Wav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57"/>
            <a:ext cx="12191999" cy="685788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823015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1980127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10059431" y="6400800"/>
            <a:ext cx="1067080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6171C"/>
            </a:gs>
            <a:gs pos="10000">
              <a:srgbClr val="06171C"/>
            </a:gs>
            <a:gs pos="65000">
              <a:srgbClr val="134251"/>
            </a:gs>
            <a:gs pos="100000">
              <a:srgbClr val="134251"/>
            </a:gs>
          </a:gsLst>
          <a:lin ang="81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Large ocean wave (semitransparent)" title="Ocean Wav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" y="57"/>
            <a:ext cx="12191999" cy="6857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 descr="Large ocean wave" title="Ocean Wav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" y="0"/>
            <a:ext cx="1235080" cy="685794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1006418" y="0"/>
            <a:ext cx="22866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1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1980128" y="381000"/>
            <a:ext cx="9146383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1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1980128" y="1828800"/>
            <a:ext cx="9146383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0570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921"/>
              <a:buFont typeface="Arial"/>
              <a:buChar char="•"/>
              <a:defRPr sz="24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1"/>
              <a:buFont typeface="Arial"/>
              <a:buChar char="•"/>
              <a:defRPr sz="20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9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1"/>
              <a:buFont typeface="Arial"/>
              <a:buChar char="•"/>
              <a:defRPr sz="1801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8230155" y="6400800"/>
            <a:ext cx="1549062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1980127" y="6400800"/>
            <a:ext cx="5956385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10059431" y="6400800"/>
            <a:ext cx="1067080" cy="27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KF7OtqvIsV8?feature=oembed" TargetMode="Externa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5mP5RveA_tk?feature=oembed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LiY8WSzY_xQ?feature=oembed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ctrTitle"/>
          </p:nvPr>
        </p:nvSpPr>
        <p:spPr>
          <a:xfrm>
            <a:off x="7010639" y="1600200"/>
            <a:ext cx="4914386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rPr lang="en-US" sz="3000" dirty="0"/>
              <a:t>Who Am I?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You're More Beautiful Than You Think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Two-part lesson</a:t>
            </a:r>
            <a:endParaRPr sz="3000" dirty="0"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7010639" y="5562600"/>
            <a:ext cx="4573190" cy="8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</a:pPr>
            <a:r>
              <a:rPr lang="en-US" sz="1600" dirty="0"/>
              <a:t>Human Relations, Diversity &amp; Equity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80"/>
              <a:buNone/>
            </a:pPr>
            <a:r>
              <a:rPr lang="en-US" sz="1600" dirty="0"/>
              <a:t>Student Support and Attendance Services</a:t>
            </a:r>
            <a:endParaRPr dirty="0"/>
          </a:p>
        </p:txBody>
      </p:sp>
      <p:pic>
        <p:nvPicPr>
          <p:cNvPr id="2" name="Picture 1" descr="Office of the Superintendent / Brand - Downloads">
            <a:extLst>
              <a:ext uri="{FF2B5EF4-FFF2-40B4-BE49-F238E27FC236}">
                <a16:creationId xmlns:a16="http://schemas.microsoft.com/office/drawing/2014/main" id="{03EFFF62-813C-7557-8128-C28D856BE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32" y="179269"/>
            <a:ext cx="2616200" cy="779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02" r="801"/>
          <a:stretch/>
        </p:blipFill>
        <p:spPr>
          <a:xfrm>
            <a:off x="6309137" y="805658"/>
            <a:ext cx="5061604" cy="5146672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1980128" y="381000"/>
            <a:ext cx="9146383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1980128" y="1828800"/>
            <a:ext cx="9146383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905" lvl="0" indent="-22390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</a:pPr>
            <a:r>
              <a:rPr lang="en-US"/>
              <a:t>Reflect on how media images can warp our image of ourselves.</a:t>
            </a:r>
            <a:endParaRPr/>
          </a:p>
          <a:p>
            <a:pPr marL="223905" lvl="0" indent="-101934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921"/>
              <a:buNone/>
            </a:pPr>
            <a:endParaRPr/>
          </a:p>
          <a:p>
            <a:pPr marL="223905" lvl="0" indent="-223905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</a:pPr>
            <a:r>
              <a:rPr lang="en-US"/>
              <a:t>Explore the concept of “being one’s worst enemy.” </a:t>
            </a:r>
            <a:endParaRPr/>
          </a:p>
          <a:p>
            <a:pPr marL="223905" lvl="0" indent="-101934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921"/>
              <a:buNone/>
            </a:pPr>
            <a:endParaRPr/>
          </a:p>
          <a:p>
            <a:pPr marL="223905" lvl="0" indent="-223905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</a:pPr>
            <a:r>
              <a:rPr lang="en-US"/>
              <a:t>Discuss strategies for positive self-esteem.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4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0704" y="1828800"/>
            <a:ext cx="44196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>
            <a:spLocks noGrp="1"/>
          </p:cNvSpPr>
          <p:nvPr>
            <p:ph type="body" idx="2"/>
          </p:nvPr>
        </p:nvSpPr>
        <p:spPr>
          <a:xfrm>
            <a:off x="6705761" y="1828800"/>
            <a:ext cx="442075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905" lvl="0" indent="-22390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</a:pPr>
            <a:r>
              <a:rPr lang="en-US"/>
              <a:t>Write a positive attribute that begins with the same letter as your name. </a:t>
            </a:r>
            <a:endParaRPr/>
          </a:p>
          <a:p>
            <a:pPr marL="223904" lvl="0" indent="0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None/>
            </a:pPr>
            <a:r>
              <a:rPr lang="en-US"/>
              <a:t>e.g.., </a:t>
            </a:r>
            <a:endParaRPr/>
          </a:p>
          <a:p>
            <a:pPr marL="223905" lvl="0" indent="-223905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</a:pPr>
            <a:r>
              <a:rPr lang="en-US"/>
              <a:t>Joyful Jose</a:t>
            </a:r>
            <a:endParaRPr/>
          </a:p>
          <a:p>
            <a:pPr marL="223905" lvl="0" indent="-223905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</a:pPr>
            <a:r>
              <a:rPr lang="en-US"/>
              <a:t>Awesome Alicia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1980128" y="381000"/>
            <a:ext cx="9146383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/>
              <a:t>Reflections</a:t>
            </a:r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1"/>
          </p:nvPr>
        </p:nvSpPr>
        <p:spPr>
          <a:xfrm>
            <a:off x="1980129" y="1828800"/>
            <a:ext cx="442075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905" lvl="0" indent="-22390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</a:pPr>
            <a:r>
              <a:rPr lang="en-US"/>
              <a:t>Your homework last session was to look at yourself in the mirror for one full minute and to say something nice to yourself.</a:t>
            </a:r>
            <a:endParaRPr/>
          </a:p>
          <a:p>
            <a:pPr marL="223905" lvl="0" indent="-223905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</a:pPr>
            <a:r>
              <a:rPr lang="en-US"/>
              <a:t>Hold up the number of fingers for how silly or awkward that felt – all 5 fingers very silly; 0 fingers (a closed hand) not silly at all. </a:t>
            </a:r>
            <a:endParaRPr/>
          </a:p>
          <a:p>
            <a:pPr marL="223905" lvl="0" indent="-101934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921"/>
              <a:buNone/>
            </a:pPr>
            <a:endParaRPr/>
          </a:p>
        </p:txBody>
      </p:sp>
      <p:pic>
        <p:nvPicPr>
          <p:cNvPr id="175" name="Google Shape;175;p25" descr="High Angle View Of Boy Clenching Teeth While Looking At Mirror Stock Image  - Image of people, faucet: 9587030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b="14056"/>
          <a:stretch/>
        </p:blipFill>
        <p:spPr>
          <a:xfrm>
            <a:off x="7052333" y="1828799"/>
            <a:ext cx="4482059" cy="2835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1980128" y="381000"/>
            <a:ext cx="9146383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/>
              <a:t>What messages do men hear?</a:t>
            </a:r>
            <a:endParaRPr/>
          </a:p>
        </p:txBody>
      </p:sp>
      <p:pic>
        <p:nvPicPr>
          <p:cNvPr id="2" name="Online Media 1" descr="Why body image has become such a problem for boys">
            <a:hlinkClick r:id="" action="ppaction://media"/>
            <a:extLst>
              <a:ext uri="{FF2B5EF4-FFF2-40B4-BE49-F238E27FC236}">
                <a16:creationId xmlns:a16="http://schemas.microsoft.com/office/drawing/2014/main" id="{A3502B15-4450-39CC-F200-9512B1B916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40642" y="1985223"/>
            <a:ext cx="6911884" cy="3905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8" descr="A close up of a sig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15848" y="1711953"/>
            <a:ext cx="4420750" cy="312929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 txBox="1">
            <a:spLocks noGrp="1"/>
          </p:cNvSpPr>
          <p:nvPr>
            <p:ph type="body" idx="2"/>
          </p:nvPr>
        </p:nvSpPr>
        <p:spPr>
          <a:xfrm>
            <a:off x="6705761" y="1828800"/>
            <a:ext cx="442075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520" lvl="0" indent="-2235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</a:pPr>
            <a:r>
              <a:rPr lang="en-US" sz="2400" dirty="0"/>
              <a:t>What did you think about the video?</a:t>
            </a:r>
            <a:endParaRPr dirty="0"/>
          </a:p>
          <a:p>
            <a:pPr marL="223520" lvl="0" indent="-223520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</a:pPr>
            <a:r>
              <a:rPr lang="en-US" sz="2400" dirty="0"/>
              <a:t>Do you think this is an accurate depiction of how we see ourselves vs. How others see us?</a:t>
            </a:r>
            <a:endParaRPr dirty="0"/>
          </a:p>
          <a:p>
            <a:pPr marL="223520" lvl="0" indent="-223520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</a:pPr>
            <a:r>
              <a:rPr lang="en-US" sz="2400" dirty="0"/>
              <a:t>What is your favorite thing about your body?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>
            <a:spLocks noGrp="1"/>
          </p:cNvSpPr>
          <p:nvPr>
            <p:ph type="title"/>
          </p:nvPr>
        </p:nvSpPr>
        <p:spPr>
          <a:xfrm>
            <a:off x="1980128" y="381000"/>
            <a:ext cx="9146383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3600"/>
              <a:t>What can you do to empower yourself and others?</a:t>
            </a:r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body" idx="1"/>
          </p:nvPr>
        </p:nvSpPr>
        <p:spPr>
          <a:xfrm>
            <a:off x="1980128" y="1828800"/>
            <a:ext cx="9146383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520" lvl="0" indent="-2235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</a:pPr>
            <a:r>
              <a:rPr lang="en-US" sz="2400"/>
              <a:t>Find something good about everyone you encounter</a:t>
            </a:r>
            <a:endParaRPr/>
          </a:p>
          <a:p>
            <a:pPr marL="223520" lvl="0" indent="-223520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</a:pPr>
            <a:r>
              <a:rPr lang="en-US" sz="2400"/>
              <a:t>Compliment others, even if you don't know them</a:t>
            </a:r>
            <a:endParaRPr/>
          </a:p>
          <a:p>
            <a:pPr marL="223520" lvl="0" indent="-223520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</a:pPr>
            <a:r>
              <a:rPr lang="en-US" sz="2400"/>
              <a:t>Stop yourself when you are judging someone.</a:t>
            </a:r>
            <a:endParaRPr/>
          </a:p>
          <a:p>
            <a:pPr marL="223520" lvl="0" indent="-223520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</a:pPr>
            <a:r>
              <a:rPr lang="en-US" sz="2400"/>
              <a:t>Be kind to yourself</a:t>
            </a:r>
            <a:endParaRPr/>
          </a:p>
          <a:p>
            <a:pPr marL="223520" lvl="0" indent="-223520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</a:pPr>
            <a:r>
              <a:rPr lang="en-US" sz="2400"/>
              <a:t>Look in the mirror every day and tell yourself you are amazing!</a:t>
            </a:r>
            <a:endParaRPr/>
          </a:p>
          <a:p>
            <a:pPr marL="223520" lvl="0" indent="-223520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</a:pPr>
            <a:r>
              <a:rPr lang="en-US" sz="2400"/>
              <a:t>Surround yourself with people who lift you up and support you</a:t>
            </a:r>
            <a:endParaRPr/>
          </a:p>
          <a:p>
            <a:pPr marL="223520" lvl="0" indent="-101600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920"/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body" idx="2"/>
          </p:nvPr>
        </p:nvSpPr>
        <p:spPr>
          <a:xfrm>
            <a:off x="6977904" y="1379764"/>
            <a:ext cx="442075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520" lvl="0" indent="-406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None/>
            </a:pPr>
            <a:r>
              <a:rPr lang="en-US" sz="3600"/>
              <a:t>Check Out:</a:t>
            </a: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None/>
            </a:pPr>
            <a:r>
              <a:rPr lang="en-US" sz="3600"/>
              <a:t>What is one way you can  show yourself more love?</a:t>
            </a:r>
            <a:endParaRPr sz="2400"/>
          </a:p>
        </p:txBody>
      </p:sp>
      <p:pic>
        <p:nvPicPr>
          <p:cNvPr id="208" name="Google Shape;20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97300" cy="6553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5568A8D2-77CB-AF14-D573-569F006AD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60" y="542260"/>
            <a:ext cx="6083596" cy="6083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>
            <a:spLocks noGrp="1"/>
          </p:cNvSpPr>
          <p:nvPr>
            <p:ph type="title"/>
          </p:nvPr>
        </p:nvSpPr>
        <p:spPr>
          <a:xfrm>
            <a:off x="1980128" y="381000"/>
            <a:ext cx="9146383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>
              <a:buSzPts val="3600"/>
            </a:pPr>
            <a:r>
              <a:rPr lang="en-US" sz="3600" dirty="0"/>
              <a:t>For additional resources</a:t>
            </a:r>
            <a:r>
              <a:rPr lang="en-US" dirty="0"/>
              <a:t>, visit us at: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www.lausd.org</a:t>
            </a:r>
            <a:r>
              <a:rPr lang="en-US" dirty="0"/>
              <a:t>/human-relations</a:t>
            </a:r>
            <a:endParaRPr dirty="0"/>
          </a:p>
        </p:txBody>
      </p:sp>
      <p:sp>
        <p:nvSpPr>
          <p:cNvPr id="220" name="Google Shape;220;p32"/>
          <p:cNvSpPr txBox="1">
            <a:spLocks noGrp="1"/>
          </p:cNvSpPr>
          <p:nvPr>
            <p:ph type="body" idx="1"/>
          </p:nvPr>
        </p:nvSpPr>
        <p:spPr>
          <a:xfrm>
            <a:off x="1980128" y="1828800"/>
            <a:ext cx="9146383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52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None/>
            </a:pPr>
            <a:endParaRPr sz="2400"/>
          </a:p>
          <a:p>
            <a:pPr marL="223520" lvl="0" indent="-101600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920"/>
              <a:buNone/>
            </a:pPr>
            <a:endParaRPr sz="2400"/>
          </a:p>
        </p:txBody>
      </p:sp>
      <p:pic>
        <p:nvPicPr>
          <p:cNvPr id="2" name="Picture 1" descr="A screenshot of a web page&#10;&#10;AI-generated content may be incorrect.">
            <a:extLst>
              <a:ext uri="{FF2B5EF4-FFF2-40B4-BE49-F238E27FC236}">
                <a16:creationId xmlns:a16="http://schemas.microsoft.com/office/drawing/2014/main" id="{28A0DCEF-21DD-3250-CD74-62594A900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32" y="1828800"/>
            <a:ext cx="9780387" cy="3988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 b="13442"/>
          <a:stretch/>
        </p:blipFill>
        <p:spPr>
          <a:xfrm>
            <a:off x="3245700" y="1111550"/>
            <a:ext cx="7261525" cy="451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 descr="A close up of a logo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09137" y="848192"/>
            <a:ext cx="5061604" cy="506160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1980129" y="588963"/>
            <a:ext cx="3658553" cy="530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 sz="3600"/>
              <a:t>Would you rather...</a:t>
            </a:r>
            <a:br>
              <a:rPr lang="en-US" sz="3600"/>
            </a:br>
            <a:br>
              <a:rPr lang="en-US" sz="3600"/>
            </a:br>
            <a:r>
              <a:rPr lang="en-US" sz="3600"/>
              <a:t>A) live alone with no one else around </a:t>
            </a:r>
            <a:br>
              <a:rPr lang="en-US" sz="3600"/>
            </a:br>
            <a:br>
              <a:rPr lang="en-US" sz="3600"/>
            </a:br>
            <a:r>
              <a:rPr lang="en-US" sz="3600"/>
              <a:t>OR</a:t>
            </a:r>
            <a:br>
              <a:rPr lang="en-US" sz="3600"/>
            </a:br>
            <a:br>
              <a:rPr lang="en-US" sz="3600"/>
            </a:br>
            <a:r>
              <a:rPr lang="en-US" sz="3600"/>
              <a:t>B) live in a house with 1 bathroom for 10 people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6436133" y="942462"/>
            <a:ext cx="5145883" cy="101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 sz="3600"/>
              <a:t>We are often our own worst critic</a:t>
            </a:r>
            <a:endParaRPr/>
          </a:p>
        </p:txBody>
      </p:sp>
      <p:pic>
        <p:nvPicPr>
          <p:cNvPr id="113" name="Google Shape;113;p1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0933" y="1791325"/>
            <a:ext cx="44196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6435777" y="1963711"/>
            <a:ext cx="5378969" cy="5558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3520" marR="0" lvl="0" indent="-2235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often say that we are our own worst critic</a:t>
            </a:r>
            <a:endParaRPr/>
          </a:p>
          <a:p>
            <a:pPr marL="223520" marR="0" lvl="0" indent="-223520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means that we often see ourselves much more critically than others see us</a:t>
            </a:r>
            <a:endParaRPr/>
          </a:p>
          <a:p>
            <a:pPr marL="223520" marR="0" lvl="0" indent="-223520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 often much harder on ourselves than others are</a:t>
            </a:r>
            <a:endParaRPr/>
          </a:p>
          <a:p>
            <a:pPr marL="223520" marR="0" lvl="0" indent="-223520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messages may come from many sources 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Society that creates images of what "beauty" is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Through magazines, movies, tv shows, and each other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we don't look or act the way society says we should, we judge ourselves and compare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1980128" y="381000"/>
            <a:ext cx="9146383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/>
              <a:t>Body Image</a:t>
            </a:r>
            <a:endParaRPr/>
          </a:p>
        </p:txBody>
      </p:sp>
      <p:pic>
        <p:nvPicPr>
          <p:cNvPr id="2" name="Online Media 1" descr="Girls Ages 6-18 Talk About Body Image | Allure">
            <a:hlinkClick r:id="" action="ppaction://media"/>
            <a:extLst>
              <a:ext uri="{FF2B5EF4-FFF2-40B4-BE49-F238E27FC236}">
                <a16:creationId xmlns:a16="http://schemas.microsoft.com/office/drawing/2014/main" id="{0C8BDC21-D733-9BD6-E90C-77A811837D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89612" y="1956391"/>
            <a:ext cx="6812365" cy="3848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1980128" y="381000"/>
            <a:ext cx="9146383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sz="3600"/>
              <a:t>Boys &amp; Body Image</a:t>
            </a:r>
            <a:endParaRPr/>
          </a:p>
        </p:txBody>
      </p:sp>
      <p:pic>
        <p:nvPicPr>
          <p:cNvPr id="2" name="Online Media 1" descr="Boys &amp; Body Image">
            <a:hlinkClick r:id="" action="ppaction://media"/>
            <a:extLst>
              <a:ext uri="{FF2B5EF4-FFF2-40B4-BE49-F238E27FC236}">
                <a16:creationId xmlns:a16="http://schemas.microsoft.com/office/drawing/2014/main" id="{52689FA9-022A-6E91-B0D4-82E8A88CC9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53562" y="2086870"/>
            <a:ext cx="6731977" cy="3803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 descr="A close up of a sign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09137" y="1587527"/>
            <a:ext cx="5061604" cy="3582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1837254" y="973932"/>
            <a:ext cx="3658553" cy="506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None/>
            </a:pPr>
            <a:r>
              <a:rPr lang="en-US" sz="2800"/>
              <a:t>Do you ever feel like you are being judged by how you look?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40"/>
              <a:buNone/>
            </a:pP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40"/>
              <a:buNone/>
            </a:pPr>
            <a:r>
              <a:rPr lang="en-US" sz="2800"/>
              <a:t>Have you ever had a similar experience as the people in these videos?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</a:pPr>
            <a:endParaRPr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1980129" y="588964"/>
            <a:ext cx="3658553" cy="284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/>
              <a:t>Homework	</a:t>
            </a:r>
            <a:endParaRPr/>
          </a:p>
        </p:txBody>
      </p:sp>
      <p:pic>
        <p:nvPicPr>
          <p:cNvPr id="141" name="Google Shape;141;p20" descr="Time To Look In The Mirror - N'DIGO"/>
          <p:cNvPicPr preferRelativeResize="0"/>
          <p:nvPr/>
        </p:nvPicPr>
        <p:blipFill rotWithShape="1">
          <a:blip r:embed="rId3">
            <a:alphaModFix/>
          </a:blip>
          <a:srcRect l="30669" r="4422" b="2"/>
          <a:stretch/>
        </p:blipFill>
        <p:spPr>
          <a:xfrm>
            <a:off x="6096002" y="588964"/>
            <a:ext cx="5487829" cy="558006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42" name="Google Shape;142;p20"/>
          <p:cNvSpPr txBox="1">
            <a:spLocks noGrp="1"/>
          </p:cNvSpPr>
          <p:nvPr>
            <p:ph type="body" idx="2"/>
          </p:nvPr>
        </p:nvSpPr>
        <p:spPr>
          <a:xfrm>
            <a:off x="1980129" y="3581400"/>
            <a:ext cx="3658553" cy="258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</a:pPr>
            <a:r>
              <a:rPr lang="en-US"/>
              <a:t>Look at yourself in the mirror for a full minute 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41"/>
              <a:buNone/>
            </a:pPr>
            <a:endParaRPr/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40"/>
              <a:buNone/>
            </a:pPr>
            <a:r>
              <a:rPr lang="en-US"/>
              <a:t>Say something nice to your reflection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1980128" y="381000"/>
            <a:ext cx="9146383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/>
              <a:t>Checkout</a:t>
            </a:r>
            <a:endParaRPr/>
          </a:p>
        </p:txBody>
      </p:sp>
      <p:pic>
        <p:nvPicPr>
          <p:cNvPr id="149" name="Google Shape;149;p21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0704" y="1828800"/>
            <a:ext cx="44196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>
            <a:spLocks noGrp="1"/>
          </p:cNvSpPr>
          <p:nvPr>
            <p:ph type="body" idx="2"/>
          </p:nvPr>
        </p:nvSpPr>
        <p:spPr>
          <a:xfrm>
            <a:off x="6705761" y="1828800"/>
            <a:ext cx="442075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3905" lvl="0" indent="-22390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</a:pPr>
            <a:r>
              <a:rPr lang="en-US"/>
              <a:t>Write a positive attribute that begins with the same letter as your name. </a:t>
            </a:r>
            <a:endParaRPr/>
          </a:p>
          <a:p>
            <a:pPr marL="223904" lvl="0" indent="0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None/>
            </a:pPr>
            <a:r>
              <a:rPr lang="en-US"/>
              <a:t>e.g.., </a:t>
            </a:r>
            <a:endParaRPr/>
          </a:p>
          <a:p>
            <a:pPr marL="223905" lvl="0" indent="-223905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</a:pPr>
            <a:r>
              <a:rPr lang="en-US"/>
              <a:t>Joyful Jose</a:t>
            </a:r>
            <a:endParaRPr/>
          </a:p>
          <a:p>
            <a:pPr marL="223905" lvl="0" indent="-223905" algn="l" rtl="0">
              <a:lnSpc>
                <a:spcPct val="90000"/>
              </a:lnSpc>
              <a:spcBef>
                <a:spcPts val="1801"/>
              </a:spcBef>
              <a:spcAft>
                <a:spcPts val="0"/>
              </a:spcAft>
              <a:buClr>
                <a:schemeClr val="lt1"/>
              </a:buClr>
              <a:buSzPts val="1920"/>
              <a:buChar char="•"/>
            </a:pPr>
            <a:r>
              <a:rPr lang="en-US"/>
              <a:t>Awesome Alicia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cean Waves 16x9">
  <a:themeElements>
    <a:clrScheme name="Ocean Waves">
      <a:dk1>
        <a:srgbClr val="000000"/>
      </a:dk1>
      <a:lt1>
        <a:srgbClr val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 Waves">
      <a:dk1>
        <a:srgbClr val="000000"/>
      </a:dk1>
      <a:lt1>
        <a:srgbClr val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Microsoft Macintosh PowerPoint</Application>
  <PresentationFormat>Widescreen</PresentationFormat>
  <Paragraphs>77</Paragraphs>
  <Slides>19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Calibri</vt:lpstr>
      <vt:lpstr>Ocean Waves 16x9</vt:lpstr>
      <vt:lpstr>Who Am I?  You're More Beautiful Than You Think  Two-part lesson</vt:lpstr>
      <vt:lpstr>PowerPoint Presentation</vt:lpstr>
      <vt:lpstr>Would you rather...  A) live alone with no one else around   OR  B) live in a house with 1 bathroom for 10 people</vt:lpstr>
      <vt:lpstr>We are often our own worst critic</vt:lpstr>
      <vt:lpstr>Body Image</vt:lpstr>
      <vt:lpstr>Boys &amp; Body Image</vt:lpstr>
      <vt:lpstr>PowerPoint Presentation</vt:lpstr>
      <vt:lpstr>Homework </vt:lpstr>
      <vt:lpstr>Checkout</vt:lpstr>
      <vt:lpstr>PowerPoint Presentation</vt:lpstr>
      <vt:lpstr>Objectives</vt:lpstr>
      <vt:lpstr>PowerPoint Presentation</vt:lpstr>
      <vt:lpstr>Reflections</vt:lpstr>
      <vt:lpstr>What messages do men hear?</vt:lpstr>
      <vt:lpstr>PowerPoint Presentation</vt:lpstr>
      <vt:lpstr>What can you do to empower yourself and others?</vt:lpstr>
      <vt:lpstr>PowerPoint Presentation</vt:lpstr>
      <vt:lpstr>PowerPoint Presentation</vt:lpstr>
      <vt:lpstr>For additional resources, visit us at: https://www.lausd.org/human-relations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Guppy, Talia</cp:lastModifiedBy>
  <cp:revision>1</cp:revision>
  <dcterms:modified xsi:type="dcterms:W3CDTF">2025-08-20T19:39:07Z</dcterms:modified>
</cp:coreProperties>
</file>